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7" r:id="rId2"/>
    <p:sldId id="408" r:id="rId3"/>
    <p:sldId id="411" r:id="rId4"/>
  </p:sldIdLst>
  <p:sldSz cx="9144000" cy="5143500" type="screen16x9"/>
  <p:notesSz cx="10021888" cy="688975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5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97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706" y="72"/>
      </p:cViewPr>
      <p:guideLst>
        <p:guide orient="horz" pos="725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195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76751" y="0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A950843-08A7-8347-80ED-14E75B14CE53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44067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76751" y="6544067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D88FEB01-4BC0-764B-A72F-4930ECA961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259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7331" y="0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ED7DD82-101F-9D42-8855-B11D6DAD364F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581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2189" y="3272631"/>
            <a:ext cx="8017510" cy="310038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68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7331" y="6543668"/>
            <a:ext cx="4342818" cy="344488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3B3224D1-37BF-0145-81FD-883AE76808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5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Cotisations -398 €/-7,4% vs Bud 2023 et +522 €/+11,7% vs R2022 </a:t>
            </a:r>
          </a:p>
          <a:p>
            <a:r>
              <a:rPr lang="fr-FR" dirty="0"/>
              <a:t>Evénements  Réel 2023 -1 464 €, Budget 2023 -1 300 € et Réel 2022 : -1 922 €  </a:t>
            </a:r>
          </a:p>
          <a:p>
            <a:r>
              <a:rPr lang="fr-FR" dirty="0"/>
              <a:t>-164€/+12,6 %  vs Budget 2023 et  +458 €/-23,8 % vs R2022</a:t>
            </a:r>
          </a:p>
          <a:p>
            <a:r>
              <a:rPr lang="fr-FR" dirty="0"/>
              <a:t>	Soirées estivales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des familles  15/07 et 19/08 -685 €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 :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Guist'hau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 -309,5 € &amp; Chatelier -75,3 € &amp;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Guitariste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Alexei 	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Khorev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 -300 €</a:t>
            </a:r>
            <a:r>
              <a:rPr lang="en-US" dirty="0"/>
              <a:t> </a:t>
            </a:r>
            <a:endParaRPr lang="fr-FR" dirty="0"/>
          </a:p>
          <a:p>
            <a:r>
              <a:rPr lang="fr-FR" dirty="0"/>
              <a:t>	AGO 2/08 : Beauté &amp; Biodiversité pour 2050  (Yves </a:t>
            </a:r>
            <a:r>
              <a:rPr lang="fr-FR" dirty="0" err="1"/>
              <a:t>Darricau</a:t>
            </a:r>
            <a:r>
              <a:rPr lang="fr-FR" dirty="0"/>
              <a:t>) -557 €</a:t>
            </a:r>
          </a:p>
          <a:p>
            <a:r>
              <a:rPr lang="fr-FR" dirty="0"/>
              <a:t>	</a:t>
            </a:r>
            <a:r>
              <a:rPr lang="fr-FR" dirty="0" err="1"/>
              <a:t>Conf.Débat</a:t>
            </a:r>
            <a:r>
              <a:rPr lang="fr-FR" dirty="0"/>
              <a:t> 2/12 : Erosion Trait de Côte &amp; Submersion Marine  -179 € ,</a:t>
            </a:r>
          </a:p>
          <a:p>
            <a:r>
              <a:rPr lang="fr-FR" dirty="0"/>
              <a:t>	Conf. 29/04 : Patrimoine Végétal &amp; Patrimoine Capital  (Jacques </a:t>
            </a:r>
            <a:r>
              <a:rPr lang="fr-FR" dirty="0" err="1"/>
              <a:t>Soignon</a:t>
            </a:r>
            <a:r>
              <a:rPr lang="fr-FR" dirty="0"/>
              <a:t>) -43 €</a:t>
            </a:r>
          </a:p>
          <a:p>
            <a:r>
              <a:rPr lang="fr-FR" dirty="0"/>
              <a:t>Evénements  2022 : </a:t>
            </a:r>
          </a:p>
          <a:p>
            <a:r>
              <a:rPr lang="fr-FR" dirty="0"/>
              <a:t>Conférence Démographe Hervé Le Bras -400 €, </a:t>
            </a:r>
          </a:p>
          <a:p>
            <a:r>
              <a:rPr lang="fr-FR" dirty="0"/>
              <a:t>AGO 3/08/2022  avec Alain Baraton -504 €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Soirées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estivales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familles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Zaitra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&amp; Chatelier  -720 € </a:t>
            </a:r>
          </a:p>
          <a:p>
            <a:r>
              <a:rPr lang="fr-FR" dirty="0"/>
              <a:t>Journée de l'Arbre Formation Aubépine  -312 € incluant la subvention de la mairie +1 500 €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Visite Terre d'Estuaire Port de Cordemais</a:t>
            </a:r>
            <a:r>
              <a:rPr lang="fr-FR" dirty="0"/>
              <a:t>  +13€</a:t>
            </a:r>
          </a:p>
          <a:p>
            <a:endParaRPr lang="fr-FR" dirty="0"/>
          </a:p>
          <a:p>
            <a:r>
              <a:rPr lang="fr-FR" dirty="0"/>
              <a:t>IT 7056 €  répartis sur 3 ans modules cotisations 2376 €,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E48F9-8D46-4229-AD28-26C2C1D480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0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Projet IT 7056 € amortis sur 3 ans ( 2022-2025) soit 2352 € / an  </a:t>
            </a:r>
          </a:p>
          <a:p>
            <a:r>
              <a:rPr lang="en-US" dirty="0" err="1"/>
              <a:t>Produits</a:t>
            </a:r>
            <a:r>
              <a:rPr lang="en-US" dirty="0"/>
              <a:t> </a:t>
            </a:r>
            <a:r>
              <a:rPr lang="en-US" dirty="0" err="1"/>
              <a:t>constatés</a:t>
            </a:r>
            <a:r>
              <a:rPr lang="en-US" dirty="0"/>
              <a:t> </a:t>
            </a:r>
            <a:r>
              <a:rPr lang="en-US" dirty="0" err="1"/>
              <a:t>d’avance</a:t>
            </a:r>
            <a:r>
              <a:rPr lang="en-US" dirty="0"/>
              <a:t> : 2 </a:t>
            </a:r>
            <a:r>
              <a:rPr lang="en-US" dirty="0" err="1"/>
              <a:t>adhérents</a:t>
            </a:r>
            <a:r>
              <a:rPr lang="en-US" dirty="0"/>
              <a:t> Claire Pineau  et Didier </a:t>
            </a:r>
            <a:r>
              <a:rPr lang="en-US" dirty="0" err="1"/>
              <a:t>Beaulande</a:t>
            </a:r>
            <a:r>
              <a:rPr lang="en-US" dirty="0"/>
              <a:t> 40 € et Françoise et Florent Prats 60 €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E48F9-8D46-4229-AD28-26C2C1D480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7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Cotisations  : Budget 2024 5 700 € vs Réel 2023 5 002 € +698 +14%  vs R 2023 soit +9 nouveaux membres</a:t>
            </a:r>
          </a:p>
          <a:p>
            <a:r>
              <a:rPr lang="fr-FR" dirty="0"/>
              <a:t>Evènements Budget 2024 -1 600 € vs Réel 2023 -1 464 € -136 € /+9%</a:t>
            </a:r>
          </a:p>
          <a:p>
            <a:endParaRPr lang="fr-FR" dirty="0"/>
          </a:p>
          <a:p>
            <a:r>
              <a:rPr lang="fr-FR" dirty="0"/>
              <a:t>IT : Budget 2024  -3600€ vs Réel 2023 -2935€ soit -665 € /+23% </a:t>
            </a:r>
          </a:p>
          <a:p>
            <a:r>
              <a:rPr lang="fr-FR" b="1" i="0" u="none" strike="noStrike" dirty="0">
                <a:solidFill>
                  <a:srgbClr val="000000"/>
                </a:solidFill>
                <a:effectLst/>
              </a:rPr>
              <a:t>Informatique</a:t>
            </a:r>
            <a:r>
              <a:rPr lang="fr-FR" dirty="0"/>
              <a:t> </a:t>
            </a:r>
            <a:r>
              <a:rPr lang="fr-FR" b="1" i="0" u="none" strike="noStrike" dirty="0">
                <a:solidFill>
                  <a:srgbClr val="000000"/>
                </a:solidFill>
                <a:effectLst/>
              </a:rPr>
              <a:t>Budget  2024</a:t>
            </a:r>
            <a:r>
              <a:rPr lang="fr-FR" dirty="0"/>
              <a:t> 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Maintenance infor</a:t>
            </a:r>
            <a:r>
              <a:rPr lang="fr-FR" dirty="0">
                <a:solidFill>
                  <a:srgbClr val="000000"/>
                </a:solidFill>
              </a:rPr>
              <a:t>matique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. 180 € </a:t>
            </a:r>
            <a:r>
              <a:rPr lang="fr-FR" dirty="0">
                <a:solidFill>
                  <a:srgbClr val="000000"/>
                </a:solidFill>
              </a:rPr>
              <a:t>par semestre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 depuis S2 2023</a:t>
            </a:r>
            <a:r>
              <a:rPr lang="fr-FR" dirty="0"/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-360</a:t>
            </a:r>
            <a:r>
              <a:rPr lang="fr-FR" dirty="0"/>
              <a:t> €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Développements informatiques </a:t>
            </a:r>
            <a:r>
              <a:rPr lang="fr-FR" dirty="0"/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-350</a:t>
            </a:r>
            <a:r>
              <a:rPr lang="fr-FR" dirty="0"/>
              <a:t>  €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Support Technique taux horaires 60 €</a:t>
            </a:r>
            <a:r>
              <a:rPr lang="fr-FR" dirty="0"/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-300</a:t>
            </a:r>
            <a:r>
              <a:rPr lang="fr-FR" dirty="0"/>
              <a:t>  €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Hébergeur OVH Cloud</a:t>
            </a:r>
            <a:r>
              <a:rPr lang="fr-FR" dirty="0"/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-100</a:t>
            </a:r>
            <a:r>
              <a:rPr lang="fr-FR" dirty="0"/>
              <a:t> €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Site Internet  7 056 € étalé sur 3  ans</a:t>
            </a:r>
            <a:r>
              <a:rPr lang="fr-FR" dirty="0"/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-2 352</a:t>
            </a:r>
            <a:r>
              <a:rPr lang="fr-FR" dirty="0"/>
              <a:t> €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Divers</a:t>
            </a:r>
            <a:r>
              <a:rPr lang="fr-FR" dirty="0"/>
              <a:t>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-</a:t>
            </a:r>
            <a:r>
              <a:rPr lang="fr-FR" dirty="0">
                <a:solidFill>
                  <a:srgbClr val="000000"/>
                </a:solidFill>
              </a:rPr>
              <a:t>300</a:t>
            </a:r>
            <a:r>
              <a:rPr lang="fr-FR" dirty="0"/>
              <a:t> €</a:t>
            </a:r>
          </a:p>
          <a:p>
            <a:r>
              <a:rPr lang="fr-FR" b="1" i="0" u="none" strike="noStrike" dirty="0">
                <a:solidFill>
                  <a:srgbClr val="000000"/>
                </a:solidFill>
                <a:effectLst/>
              </a:rPr>
              <a:t>Total Informatique</a:t>
            </a:r>
            <a:r>
              <a:rPr lang="fr-FR" dirty="0"/>
              <a:t> </a:t>
            </a:r>
            <a:r>
              <a:rPr lang="fr-FR" b="1" i="0" u="none" strike="noStrike" dirty="0">
                <a:solidFill>
                  <a:srgbClr val="000000"/>
                </a:solidFill>
                <a:effectLst/>
              </a:rPr>
              <a:t>-3 </a:t>
            </a:r>
            <a:r>
              <a:rPr lang="fr-FR" b="1" dirty="0">
                <a:solidFill>
                  <a:srgbClr val="000000"/>
                </a:solidFill>
              </a:rPr>
              <a:t>762</a:t>
            </a:r>
            <a:r>
              <a:rPr lang="fr-FR" dirty="0"/>
              <a:t> €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E48F9-8D46-4229-AD28-26C2C1D480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0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87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69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00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8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5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2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48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32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12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9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67906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6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38671"/>
            <a:ext cx="2133600" cy="273844"/>
          </a:xfrm>
          <a:prstGeom prst="rect">
            <a:avLst/>
          </a:prstGeom>
        </p:spPr>
        <p:txBody>
          <a:bodyPr/>
          <a:lstStyle/>
          <a:p>
            <a:fld id="{ADB717D4-94A4-1C42-B48C-BD6E90054185}" type="datetimeFigureOut">
              <a:rPr lang="fr-FR" smtClean="0"/>
              <a:t>14/07/2024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777410"/>
            <a:ext cx="8229600" cy="71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31467"/>
            <a:ext cx="8229600" cy="2963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2EBE-C0DE-FD4F-B8D2-481C7B81CFD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684230" y="55597"/>
            <a:ext cx="3108543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FR" sz="1000" dirty="0">
                <a:solidFill>
                  <a:srgbClr val="3C7DC1"/>
                </a:solidFill>
                <a:latin typeface="Century Gothic"/>
                <a:cs typeface="Century Gothic"/>
              </a:rPr>
              <a:t>Assemblée Générale Ordinaire du 7 août 2024</a:t>
            </a:r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47A4C2B-85FB-F69A-532E-5778FDAE39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67" r="2270"/>
          <a:stretch/>
        </p:blipFill>
        <p:spPr>
          <a:xfrm>
            <a:off x="36494" y="28981"/>
            <a:ext cx="556422" cy="63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5">
            <a:extLst>
              <a:ext uri="{FF2B5EF4-FFF2-40B4-BE49-F238E27FC236}">
                <a16:creationId xmlns:a16="http://schemas.microsoft.com/office/drawing/2014/main" id="{04B40D58-48CE-FC87-C6A2-74D1E6B46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2404"/>
              </p:ext>
            </p:extLst>
          </p:nvPr>
        </p:nvGraphicFramePr>
        <p:xfrm>
          <a:off x="956767" y="633600"/>
          <a:ext cx="5156034" cy="426417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41811">
                  <a:extLst>
                    <a:ext uri="{9D8B030D-6E8A-4147-A177-3AD203B41FA5}">
                      <a16:colId xmlns:a16="http://schemas.microsoft.com/office/drawing/2014/main" val="521041953"/>
                    </a:ext>
                  </a:extLst>
                </a:gridCol>
                <a:gridCol w="998813">
                  <a:extLst>
                    <a:ext uri="{9D8B030D-6E8A-4147-A177-3AD203B41FA5}">
                      <a16:colId xmlns:a16="http://schemas.microsoft.com/office/drawing/2014/main" val="3365197586"/>
                    </a:ext>
                  </a:extLst>
                </a:gridCol>
                <a:gridCol w="998813">
                  <a:extLst>
                    <a:ext uri="{9D8B030D-6E8A-4147-A177-3AD203B41FA5}">
                      <a16:colId xmlns:a16="http://schemas.microsoft.com/office/drawing/2014/main" val="2586582102"/>
                    </a:ext>
                  </a:extLst>
                </a:gridCol>
                <a:gridCol w="816597">
                  <a:extLst>
                    <a:ext uri="{9D8B030D-6E8A-4147-A177-3AD203B41FA5}">
                      <a16:colId xmlns:a16="http://schemas.microsoft.com/office/drawing/2014/main" val="151743869"/>
                    </a:ext>
                  </a:extLst>
                </a:gridCol>
              </a:tblGrid>
              <a:tr h="393625">
                <a:tc>
                  <a:txBody>
                    <a:bodyPr/>
                    <a:lstStyle/>
                    <a:p>
                      <a:r>
                        <a:rPr lang="fr-FR" sz="1100" dirty="0"/>
                        <a:t>En €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100" dirty="0"/>
                        <a:t>Réel 2022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100" dirty="0"/>
                        <a:t>Réel 2023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Budget 2023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2094224"/>
                  </a:ext>
                </a:extLst>
              </a:tr>
              <a:tr h="23023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Cotisations Membres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4 480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5 002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5 400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363649"/>
                  </a:ext>
                </a:extLst>
              </a:tr>
              <a:tr h="230233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Sponsoring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62349962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Cotisations (Produits d’exploitation)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4 480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5 002 (1)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6 400 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70267003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dirty="0"/>
                        <a:t>Evènementiels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-1 922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-1 464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-1 300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1998171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dirty="0"/>
                        <a:t>Impressions/Affranchissements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-189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-66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-200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354822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dirty="0"/>
                        <a:t>Stratégie de communication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-90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-1 800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609945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dirty="0"/>
                        <a:t>Informatique /Hébergement Cloud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-2 411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-2 935 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-2 800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76057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dirty="0"/>
                        <a:t>Assurances RC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-91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-97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-100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8079552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dirty="0"/>
                        <a:t>Frais bancaires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-67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-71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88238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Total des Charges d’exploitation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-4 680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- 4 723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- 6 300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39188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b="1" dirty="0"/>
                        <a:t>Résultat d’exploitation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- 200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+ 279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+ 100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85278"/>
                  </a:ext>
                </a:extLst>
              </a:tr>
              <a:tr h="307249">
                <a:tc>
                  <a:txBody>
                    <a:bodyPr/>
                    <a:lstStyle/>
                    <a:p>
                      <a:r>
                        <a:rPr lang="fr-FR" sz="1100" b="1" dirty="0"/>
                        <a:t>Résultat financier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+ 217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+ 408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0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91955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b="1" dirty="0"/>
                        <a:t>Résultat Net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17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+ 687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+ 100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3487278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b="1" dirty="0"/>
                        <a:t>Nombre d’Adhérents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162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149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175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5513343"/>
                  </a:ext>
                </a:extLst>
              </a:tr>
              <a:tr h="256719">
                <a:tc>
                  <a:txBody>
                    <a:bodyPr/>
                    <a:lstStyle/>
                    <a:p>
                      <a:r>
                        <a:rPr lang="fr-FR" sz="1100" b="1" dirty="0"/>
                        <a:t>Cotisation moyenne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27,7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33,6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30,9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43844420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3C8DACA-C974-0A80-29A9-C38564D03CC4}"/>
              </a:ext>
            </a:extLst>
          </p:cNvPr>
          <p:cNvSpPr txBox="1"/>
          <p:nvPr/>
        </p:nvSpPr>
        <p:spPr>
          <a:xfrm>
            <a:off x="1271776" y="271942"/>
            <a:ext cx="4415088" cy="3000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1350" dirty="0"/>
              <a:t>Evolution des résultats Réel 2022 - Réel 2023 et Budget 2023</a:t>
            </a:r>
            <a:endParaRPr lang="en-US" sz="135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38735B9-3D60-DC34-3A92-CB76B85B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1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9AB2DA0-203E-9187-735E-50A56E333305}"/>
              </a:ext>
            </a:extLst>
          </p:cNvPr>
          <p:cNvSpPr txBox="1"/>
          <p:nvPr/>
        </p:nvSpPr>
        <p:spPr>
          <a:xfrm>
            <a:off x="759358" y="4861162"/>
            <a:ext cx="3135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arenBoth"/>
            </a:pPr>
            <a:r>
              <a:rPr lang="fr-FR" sz="1200" dirty="0"/>
              <a:t>: Réel 2023  149 membres *33,6€ = 5 002 €  </a:t>
            </a:r>
          </a:p>
        </p:txBody>
      </p:sp>
    </p:spTree>
    <p:extLst>
      <p:ext uri="{BB962C8B-B14F-4D97-AF65-F5344CB8AC3E}">
        <p14:creationId xmlns:p14="http://schemas.microsoft.com/office/powerpoint/2010/main" val="162332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5">
            <a:extLst>
              <a:ext uri="{FF2B5EF4-FFF2-40B4-BE49-F238E27FC236}">
                <a16:creationId xmlns:a16="http://schemas.microsoft.com/office/drawing/2014/main" id="{04B40D58-48CE-FC87-C6A2-74D1E6B46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37019"/>
              </p:ext>
            </p:extLst>
          </p:nvPr>
        </p:nvGraphicFramePr>
        <p:xfrm>
          <a:off x="257176" y="976398"/>
          <a:ext cx="4257674" cy="27701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23034">
                  <a:extLst>
                    <a:ext uri="{9D8B030D-6E8A-4147-A177-3AD203B41FA5}">
                      <a16:colId xmlns:a16="http://schemas.microsoft.com/office/drawing/2014/main" val="521041953"/>
                    </a:ext>
                  </a:extLst>
                </a:gridCol>
                <a:gridCol w="1056125">
                  <a:extLst>
                    <a:ext uri="{9D8B030D-6E8A-4147-A177-3AD203B41FA5}">
                      <a16:colId xmlns:a16="http://schemas.microsoft.com/office/drawing/2014/main" val="3365197586"/>
                    </a:ext>
                  </a:extLst>
                </a:gridCol>
                <a:gridCol w="878515">
                  <a:extLst>
                    <a:ext uri="{9D8B030D-6E8A-4147-A177-3AD203B41FA5}">
                      <a16:colId xmlns:a16="http://schemas.microsoft.com/office/drawing/2014/main" val="2586582102"/>
                    </a:ext>
                  </a:extLst>
                </a:gridCol>
              </a:tblGrid>
              <a:tr h="432448">
                <a:tc>
                  <a:txBody>
                    <a:bodyPr/>
                    <a:lstStyle/>
                    <a:p>
                      <a:r>
                        <a:rPr lang="fr-FR" sz="1100" dirty="0"/>
                        <a:t>En € Actif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31/12/2023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100" dirty="0"/>
                        <a:t>31/12/2022</a:t>
                      </a:r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2094224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Immobilisations incorporelles brutes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7 056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7 056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990819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Amortissements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</a:rPr>
                        <a:t>immo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. incorporelles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-4 704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-2 352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267003"/>
                  </a:ext>
                </a:extLst>
              </a:tr>
              <a:tr h="252941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Immobilisations incorporelles nettes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2 352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4 704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121839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Créances adhérents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354822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dirty="0"/>
                        <a:t>Acomptes versés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004093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dirty="0"/>
                        <a:t>Compte bancaire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918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1 187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76057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dirty="0"/>
                        <a:t>Compte livret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16 769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13 360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207813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Total Actif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20 038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19 251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39188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3C8DACA-C974-0A80-29A9-C38564D03CC4}"/>
              </a:ext>
            </a:extLst>
          </p:cNvPr>
          <p:cNvSpPr txBox="1"/>
          <p:nvPr/>
        </p:nvSpPr>
        <p:spPr>
          <a:xfrm>
            <a:off x="757238" y="464344"/>
            <a:ext cx="5029200" cy="3000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1350" dirty="0"/>
              <a:t>Bilans   2023 - 2022</a:t>
            </a:r>
            <a:endParaRPr lang="en-US" sz="1350" dirty="0"/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916007D0-6EF6-8895-9001-6368A9F9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778177"/>
              </p:ext>
            </p:extLst>
          </p:nvPr>
        </p:nvGraphicFramePr>
        <p:xfrm>
          <a:off x="4722848" y="977892"/>
          <a:ext cx="4163976" cy="27701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31516">
                  <a:extLst>
                    <a:ext uri="{9D8B030D-6E8A-4147-A177-3AD203B41FA5}">
                      <a16:colId xmlns:a16="http://schemas.microsoft.com/office/drawing/2014/main" val="521041953"/>
                    </a:ext>
                  </a:extLst>
                </a:gridCol>
                <a:gridCol w="947939">
                  <a:extLst>
                    <a:ext uri="{9D8B030D-6E8A-4147-A177-3AD203B41FA5}">
                      <a16:colId xmlns:a16="http://schemas.microsoft.com/office/drawing/2014/main" val="3365197586"/>
                    </a:ext>
                  </a:extLst>
                </a:gridCol>
                <a:gridCol w="1084521">
                  <a:extLst>
                    <a:ext uri="{9D8B030D-6E8A-4147-A177-3AD203B41FA5}">
                      <a16:colId xmlns:a16="http://schemas.microsoft.com/office/drawing/2014/main" val="2586582102"/>
                    </a:ext>
                  </a:extLst>
                </a:gridCol>
              </a:tblGrid>
              <a:tr h="432448">
                <a:tc>
                  <a:txBody>
                    <a:bodyPr/>
                    <a:lstStyle/>
                    <a:p>
                      <a:r>
                        <a:rPr lang="fr-FR" sz="1100" dirty="0"/>
                        <a:t>En € Passif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31/12/2023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100" dirty="0"/>
                        <a:t>31/12/2022</a:t>
                      </a:r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2094224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435127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Report à Nouveau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19 251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</a:rPr>
                        <a:t>19 234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267003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dirty="0"/>
                        <a:t>Résultat de l’exercice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687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17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354822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51649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dirty="0"/>
                        <a:t>Fournisseurs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76057"/>
                  </a:ext>
                </a:extLst>
              </a:tr>
              <a:tr h="252941">
                <a:tc>
                  <a:txBody>
                    <a:bodyPr/>
                    <a:lstStyle/>
                    <a:p>
                      <a:r>
                        <a:rPr lang="fr-FR" sz="1100" dirty="0"/>
                        <a:t>Produits constatés d’avance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207813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117464"/>
                  </a:ext>
                </a:extLst>
              </a:tr>
              <a:tr h="297818">
                <a:tc>
                  <a:txBody>
                    <a:bodyPr/>
                    <a:lstStyle/>
                    <a:p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Total Passif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20 038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19 251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39188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575BB02-76CB-DC0F-B7D0-84221332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74631" y="4767264"/>
            <a:ext cx="2133600" cy="273844"/>
          </a:xfrm>
        </p:spPr>
        <p:txBody>
          <a:bodyPr/>
          <a:lstStyle/>
          <a:p>
            <a:fld id="{B3512EBE-C0DE-FD4F-B8D2-481C7B81CFD5}" type="slidenum">
              <a:rPr lang="fr-FR" smtClean="0"/>
              <a:t>2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2A0D55-EE1C-C685-EE6E-EC8F11E8A5A9}"/>
              </a:ext>
            </a:extLst>
          </p:cNvPr>
          <p:cNvSpPr txBox="1"/>
          <p:nvPr/>
        </p:nvSpPr>
        <p:spPr>
          <a:xfrm>
            <a:off x="990227" y="4156774"/>
            <a:ext cx="7072313" cy="3000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350" dirty="0"/>
              <a:t>La trésorerie ressort à 17 686 € en hausse </a:t>
            </a:r>
            <a:r>
              <a:rPr lang="fr-FR" sz="1350"/>
              <a:t>de 3 139 </a:t>
            </a:r>
            <a:r>
              <a:rPr lang="fr-FR" sz="1350" dirty="0"/>
              <a:t>€ par rapport à l’année précédente 14 547€</a:t>
            </a:r>
            <a:endParaRPr lang="en-US" sz="1350" dirty="0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9CC594FF-7967-75E0-68E0-46E05CBBAFDE}"/>
              </a:ext>
            </a:extLst>
          </p:cNvPr>
          <p:cNvSpPr/>
          <p:nvPr/>
        </p:nvSpPr>
        <p:spPr>
          <a:xfrm>
            <a:off x="460431" y="4167861"/>
            <a:ext cx="357716" cy="2289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6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5">
            <a:extLst>
              <a:ext uri="{FF2B5EF4-FFF2-40B4-BE49-F238E27FC236}">
                <a16:creationId xmlns:a16="http://schemas.microsoft.com/office/drawing/2014/main" id="{04B40D58-48CE-FC87-C6A2-74D1E6B46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19172"/>
              </p:ext>
            </p:extLst>
          </p:nvPr>
        </p:nvGraphicFramePr>
        <p:xfrm>
          <a:off x="606618" y="890428"/>
          <a:ext cx="4683303" cy="399440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88532">
                  <a:extLst>
                    <a:ext uri="{9D8B030D-6E8A-4147-A177-3AD203B41FA5}">
                      <a16:colId xmlns:a16="http://schemas.microsoft.com/office/drawing/2014/main" val="521041953"/>
                    </a:ext>
                  </a:extLst>
                </a:gridCol>
                <a:gridCol w="858009">
                  <a:extLst>
                    <a:ext uri="{9D8B030D-6E8A-4147-A177-3AD203B41FA5}">
                      <a16:colId xmlns:a16="http://schemas.microsoft.com/office/drawing/2014/main" val="2586582102"/>
                    </a:ext>
                  </a:extLst>
                </a:gridCol>
                <a:gridCol w="1036762">
                  <a:extLst>
                    <a:ext uri="{9D8B030D-6E8A-4147-A177-3AD203B41FA5}">
                      <a16:colId xmlns:a16="http://schemas.microsoft.com/office/drawing/2014/main" val="51823206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fr-FR" sz="1100" dirty="0"/>
                        <a:t>En €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100" dirty="0"/>
                        <a:t>Réel 2023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100" dirty="0"/>
                        <a:t>Budget 2024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20942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Cotisations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5 002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5 700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660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Sponsoring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2082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Produits d’exploitation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5 700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0539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100" dirty="0"/>
                        <a:t>Evénementiels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-1 464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-1 600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3548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100" dirty="0"/>
                        <a:t>Impressions/Affranchissements/Flyers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-66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-150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3922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100" dirty="0"/>
                        <a:t>Stratégie de communication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-90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0 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4919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100" dirty="0"/>
                        <a:t>Informatique /Hébergement/Cloud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-2 935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-3 762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014485"/>
                  </a:ext>
                </a:extLst>
              </a:tr>
              <a:tr h="241553">
                <a:tc>
                  <a:txBody>
                    <a:bodyPr/>
                    <a:lstStyle/>
                    <a:p>
                      <a:r>
                        <a:rPr lang="fr-FR" sz="1100" dirty="0"/>
                        <a:t>Assurances RC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-97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778030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r>
                        <a:rPr lang="fr-FR" sz="1100" dirty="0"/>
                        <a:t>Frais bancaires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-71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-100</a:t>
                      </a:r>
                      <a:endParaRPr lang="en-US" sz="11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8823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des Charges d’exploitation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-4 723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-5 712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391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Résultat d’exploitation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+ 279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52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Résultat Financier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+ 408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+ 100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2201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Résultat Net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+ 687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latinLnBrk="0" hangingPunct="1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+ 88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34381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FR" sz="1100" b="1" dirty="0"/>
                        <a:t>Nombre d’adhérents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149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170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55133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100" b="1" dirty="0"/>
                        <a:t>Cotisation moyenne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33,6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/>
                        <a:t>33,5</a:t>
                      </a:r>
                      <a:endParaRPr lang="en-US" sz="1100" b="1" dirty="0"/>
                    </a:p>
                  </a:txBody>
                  <a:tcPr marL="68580" marR="68580" marT="34290" marB="34290">
                    <a:solidFill>
                      <a:srgbClr val="DBEEF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44420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3C8DACA-C974-0A80-29A9-C38564D03CC4}"/>
              </a:ext>
            </a:extLst>
          </p:cNvPr>
          <p:cNvSpPr txBox="1"/>
          <p:nvPr/>
        </p:nvSpPr>
        <p:spPr>
          <a:xfrm>
            <a:off x="697040" y="417441"/>
            <a:ext cx="4444857" cy="3000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1350" dirty="0"/>
              <a:t>Comptes de Résultat : Réel 2023 et Budget 2024</a:t>
            </a:r>
            <a:endParaRPr lang="en-US" sz="1350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93DD3BE3-ACE9-113F-D44F-5D4FCEBB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2EBE-C0DE-FD4F-B8D2-481C7B81CFD5}" type="slidenum">
              <a:rPr lang="fr-FR" smtClean="0"/>
              <a:t>3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17077-371F-4DA4-E95A-D34A28F3D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510" y="3169293"/>
            <a:ext cx="3470490" cy="144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125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Affichage à l'écran (16:9)</PresentationFormat>
  <Paragraphs>197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</dc:title>
  <dc:creator>Yves-Marie Dalibard</dc:creator>
  <cp:lastModifiedBy>ARNAUD DODIN</cp:lastModifiedBy>
  <cp:revision>298</cp:revision>
  <cp:lastPrinted>2024-07-14T10:06:13Z</cp:lastPrinted>
  <dcterms:created xsi:type="dcterms:W3CDTF">2021-08-01T07:55:20Z</dcterms:created>
  <dcterms:modified xsi:type="dcterms:W3CDTF">2024-07-14T11:08:47Z</dcterms:modified>
</cp:coreProperties>
</file>